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286" r:id="rId2"/>
    <p:sldId id="285" r:id="rId3"/>
    <p:sldId id="267" r:id="rId4"/>
    <p:sldId id="265" r:id="rId5"/>
    <p:sldId id="298" r:id="rId6"/>
    <p:sldId id="288" r:id="rId7"/>
    <p:sldId id="266" r:id="rId8"/>
    <p:sldId id="289" r:id="rId9"/>
    <p:sldId id="268" r:id="rId10"/>
    <p:sldId id="269" r:id="rId11"/>
    <p:sldId id="273" r:id="rId12"/>
    <p:sldId id="292" r:id="rId13"/>
    <p:sldId id="293" r:id="rId14"/>
    <p:sldId id="290" r:id="rId15"/>
    <p:sldId id="294" r:id="rId16"/>
    <p:sldId id="291" r:id="rId17"/>
    <p:sldId id="299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00"/>
    <a:srgbClr val="CC3300"/>
    <a:srgbClr val="FFCCFF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C97B1D-4634-4805-AAD1-A89AB40BB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2A9399-2DC4-4C6D-B681-AFED4C746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5D072B-34FB-4C55-898A-037AF22A1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11350"/>
            <a:ext cx="7720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084263" y="6096000"/>
            <a:ext cx="1903412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522663" y="6096000"/>
            <a:ext cx="2894012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951663" y="6096000"/>
            <a:ext cx="1903412" cy="455613"/>
          </a:xfrm>
        </p:spPr>
        <p:txBody>
          <a:bodyPr/>
          <a:lstStyle>
            <a:lvl1pPr>
              <a:defRPr/>
            </a:lvl1pPr>
          </a:lstStyle>
          <a:p>
            <a:fld id="{9FE0C68F-0FBB-47FD-8FDD-3831D2054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67C2DB-BADE-4159-AEF9-41D96FCAD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3674AC-E51F-4294-90E4-77FF40CFF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52E9CA-CABE-4FDC-80D0-F5905545C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7C3367-A06B-4947-8908-1DB54F3FCA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0AFB11-CEF6-4A60-BE9C-CFE2D51EF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CC0426-A5E6-4AB9-B5BB-ED804880F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7B0F43-2805-439D-A4C4-CAAE82674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B9F7DE-A6B4-480A-A92E-2B1889A0A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auto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11350"/>
            <a:ext cx="7720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084263" y="6096000"/>
            <a:ext cx="19034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522663" y="6096000"/>
            <a:ext cx="28940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51663" y="6096000"/>
            <a:ext cx="19034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3F26F59-A62D-4D4A-94B7-CB9BFC70B4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21304"/>
          </a:solidFill>
          <a:latin typeface="Times New Roman" pitchFamily="18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FF3300"/>
                </a:solidFill>
                <a:latin typeface="Monotype Corsiva" pitchFamily="66" charset="0"/>
              </a:rPr>
              <a:t>Чарльз Діккенс</a:t>
            </a:r>
            <a:br>
              <a:rPr lang="uk-UA" sz="5400" b="1" i="1" dirty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uk-UA" sz="5400" b="1" dirty="0">
                <a:solidFill>
                  <a:srgbClr val="FF3300"/>
                </a:solidFill>
              </a:rPr>
              <a:t>( 1812-18</a:t>
            </a:r>
            <a:r>
              <a:rPr lang="en-US" sz="5400" b="1" dirty="0">
                <a:solidFill>
                  <a:srgbClr val="FF3300"/>
                </a:solidFill>
              </a:rPr>
              <a:t>7</a:t>
            </a:r>
            <a:r>
              <a:rPr lang="uk-UA" sz="5400" b="1" dirty="0">
                <a:solidFill>
                  <a:srgbClr val="FF3300"/>
                </a:solidFill>
              </a:rPr>
              <a:t>0  )</a:t>
            </a:r>
            <a:endParaRPr lang="ru-RU" sz="5400" b="1" dirty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98925" y="1557338"/>
            <a:ext cx="5076825" cy="506888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Все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дитинство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пройшло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злиднях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Працював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по16 годин на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добу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Весь час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займався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самоосв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тою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Стає відомим журналістом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Перше оповідання “Нариси </a:t>
            </a:r>
            <a:r>
              <a:rPr lang="uk-UA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Боза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приносить  популярність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Славу принесли романи “Олівер Твіст”,”Записки </a:t>
            </a:r>
            <a:r>
              <a:rPr lang="uk-UA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Піквікського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клуба”,”</a:t>
            </a:r>
            <a:r>
              <a:rPr lang="uk-UA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Домбі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і син”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Найбагатіша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людина Англії(</a:t>
            </a:r>
            <a:r>
              <a:rPr lang="uk-UA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спадшина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93000 </a:t>
            </a:r>
            <a:r>
              <a:rPr lang="uk-UA" sz="1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ф.с.-більше</a:t>
            </a: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ніж у англійської королеви)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Залишив 15 романів, та багато оповідань,які мають щасливий кінець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0244" name="Picture 4" descr="dickens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7739" y="2571744"/>
            <a:ext cx="3335948" cy="409734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755576" y="260648"/>
            <a:ext cx="8064896" cy="864096"/>
          </a:xfrm>
          <a:prstGeom prst="roundRect">
            <a:avLst/>
          </a:prstGeom>
          <a:ln w="57150">
            <a:solidFill>
              <a:srgbClr val="00330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857449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3300"/>
                </a:solidFill>
              </a:rPr>
              <a:t>Етапи деградації </a:t>
            </a:r>
            <a:r>
              <a:rPr lang="uk-UA" sz="3200" b="1" dirty="0" err="1" smtClean="0">
                <a:solidFill>
                  <a:srgbClr val="003300"/>
                </a:solidFill>
              </a:rPr>
              <a:t>Скруджа</a:t>
            </a:r>
            <a:r>
              <a:rPr lang="uk-UA" sz="3200" b="1" dirty="0" smtClean="0">
                <a:solidFill>
                  <a:srgbClr val="003300"/>
                </a:solidFill>
              </a:rPr>
              <a:t> як особистості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683568" y="4365104"/>
            <a:ext cx="2376264" cy="122413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Злиденне напівголодне дитинство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683568" y="1700808"/>
            <a:ext cx="2952328" cy="201622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Поступово основним стають гроші, що змінюють душу героя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6732240" y="4653136"/>
            <a:ext cx="2088232" cy="144016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sz="2800" b="1" dirty="0" smtClean="0"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Зрада коханої та друзів</a:t>
            </a:r>
            <a:endParaRPr lang="ru-RU" sz="2800" b="1" dirty="0" smtClean="0"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763688" y="5805264"/>
            <a:ext cx="2448272" cy="86409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Важка праця підлітком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6444208" y="1844824"/>
            <a:ext cx="2448272" cy="165618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Байдуже відношення до оточуючих та до себе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3995936" y="1700808"/>
            <a:ext cx="2232248" cy="129614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Кожен крок диктується користю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3275856" y="3933056"/>
            <a:ext cx="3168352" cy="165618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Старіє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 в самоті та не відчуває </a:t>
            </a:r>
            <a:r>
              <a:rPr kumimoji="0" lang="uk-UA" b="1" i="0" u="none" strike="noStrike" cap="none" normalizeH="0" dirty="0" err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заловолення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  <a:ea typeface="SimSun" charset="-122"/>
              </a:rPr>
              <a:t> від багатства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251520" y="4437112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1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331640" y="5733256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2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51520" y="1844824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3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6588224" y="4293096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4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635896" y="1268760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5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6372200" y="1412776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6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2987824" y="3789040"/>
            <a:ext cx="52352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7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260649"/>
          <a:ext cx="8280920" cy="6570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2"/>
                <a:gridCol w="5832648"/>
              </a:tblGrid>
              <a:tr h="1165220">
                <a:tc>
                  <a:txBody>
                    <a:bodyPr/>
                    <a:lstStyle/>
                    <a:p>
                      <a:pPr marL="457200" indent="-2778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Етапи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подорож</a:t>
                      </a: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Викликаний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ними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душевний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стан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Скруджа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почуття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переживання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Висновки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героя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747830"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І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подорож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Духом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Минулого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Скрудж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заплакав,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упізнавши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самого себе,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він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відчув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провину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за те,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зрадив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друзів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кохану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дівчину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усвідомив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істинне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щастя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це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любов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до людей!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747830">
                <a:tc>
                  <a:txBody>
                    <a:bodyPr/>
                    <a:lstStyle/>
                    <a:p>
                      <a:pPr marL="457200" indent="-3667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ІІ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подорож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Духом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Теперішнього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Прокинулась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совість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з'явилось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співчуття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до хворого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Тіма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усвідомив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тепло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родинного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вогню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цінніше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за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гроші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Зрозумів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жорстокість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своїх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слів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вчинків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747830">
                <a:tc>
                  <a:txBody>
                    <a:bodyPr/>
                    <a:lstStyle/>
                    <a:p>
                      <a:pPr marL="179388" indent="-88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ІІІ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подорож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Духом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Майбутнього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Відчуває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каятт</a:t>
                      </a:r>
                      <a:r>
                        <a:rPr lang="ru-RU" sz="2000" b="1" u="none" dirty="0" err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свої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вчинки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усвідомлює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справжнє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щастя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це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добрі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справи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а не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гроші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Вирішує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повністю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змінитися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виконує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це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3131840" y="1484784"/>
            <a:ext cx="5688632" cy="16561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31840" y="3284984"/>
            <a:ext cx="5688632" cy="16561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131840" y="5013176"/>
            <a:ext cx="5760640" cy="16561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928670"/>
            <a:ext cx="845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Шлях переродження </a:t>
            </a:r>
            <a:r>
              <a:rPr lang="uk-UA" sz="4400" b="1" dirty="0" err="1" smtClean="0">
                <a:solidFill>
                  <a:schemeClr val="accent6">
                    <a:lumMod val="50000"/>
                  </a:schemeClr>
                </a:solidFill>
              </a:rPr>
              <a:t>Скруджа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000240"/>
            <a:ext cx="4969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Потрясіння-</a:t>
            </a:r>
            <a:endParaRPr lang="uk-UA" sz="6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6000" b="1" dirty="0" err="1" smtClean="0">
                <a:solidFill>
                  <a:schemeClr val="accent2">
                    <a:lumMod val="50000"/>
                  </a:schemeClr>
                </a:solidFill>
              </a:rPr>
              <a:t>прозріння</a:t>
            </a:r>
            <a:r>
              <a:rPr lang="uk-UA" sz="60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endParaRPr lang="uk-UA" sz="6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6000" b="1" dirty="0" err="1" smtClean="0">
                <a:solidFill>
                  <a:srgbClr val="C00000"/>
                </a:solidFill>
              </a:rPr>
              <a:t>каяття</a:t>
            </a:r>
            <a:r>
              <a:rPr lang="uk-UA" sz="60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endParaRPr lang="uk-UA" sz="6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6000" b="1" dirty="0" smtClean="0">
                <a:solidFill>
                  <a:srgbClr val="00B0F0"/>
                </a:solidFill>
              </a:rPr>
              <a:t>очищення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928662" y="642918"/>
            <a:ext cx="857249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обрі справи 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Скруджа</a:t>
            </a:r>
            <a:endParaRPr lang="uk-UA" sz="40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Посилає велетенську індичку сім`ї Боба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Кретчита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 в гості до свого племінника.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Підвищує клеркові зарплатню.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Допомагає вилікувати Тіма.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радістю виділяє кошти на допомогу біднякам.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Славить і цінує Різдво.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Змінює своє ставлення до людей.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71538" y="1285860"/>
            <a:ext cx="3541419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Жадібний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Уважає Різдво дурницею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Твердий, як кремінь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Корисливий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Скритний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Мав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душі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Безжалісний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Заздрісний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Немилосердний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невблаганний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857884" y="1714488"/>
            <a:ext cx="22860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Милосердний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Щасливий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Співчутливи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Щедрий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Радісний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Людяний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дружелюбний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Добрий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5716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Складання схеми-характеристики </a:t>
            </a:r>
            <a:r>
              <a:rPr lang="uk-UA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Скруджа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07154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До подорожі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114298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Після подорожі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https://encrypted-tbn2.gstatic.com/images?q=tbn:ANd9GcSowXEEw5fB50um2VJrhHbge00sRnP2w2wdRBErMN2ML5MRx2_VZ9WS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Image result for римський бог ян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age result for римський бог яну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0768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5857892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Бог  Янус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00034" y="357166"/>
          <a:ext cx="8433975" cy="6135709"/>
        </p:xfrm>
        <a:graphic>
          <a:graphicData uri="http://schemas.openxmlformats.org/presentationml/2006/ole">
            <p:oleObj spid="_x0000_s44034" name="Document" r:id="rId3" imgW="8862041" imgH="6305566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000100" y="285728"/>
            <a:ext cx="76438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Домашнє завдання: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підготувари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розповідь про святкування Різдва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група -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Англії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ІІ група  -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Україні.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23" name="AutoShape 3" descr="Image result for святкування різдв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s://encrypted-tbn0.gstatic.com/images?q=tbn:ANd9GcTrXwea5s9Wz4549GGpUGLXVh-zRDxr9v4qbtgEHzPRLftlPaa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357586" cy="228601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571480"/>
            <a:ext cx="735811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Цитатна реконструкція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була завжди таким тендітним створінням і могла зів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янути від найменшого подиху вітру, але серце в неї було добре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 гість був чудна істота. Він мав дитячу зовнішність, однак був схожий на діда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Він держав гілочку вічнозеленої рослини, а вбрання на ньому було прикрашене літніми квітами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 брав усього 15 шилінгів на тиждень, і, незважаючи на це, Дух Різдва благословив його маленьку домівку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Батько ніжно і ласкаво тримав його маленьку і худу ручку, немов боявся, щоб ніхто не одібрав того синочка від нього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 був у вузьких штанах і високих чоботях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Ланцюг,що він тяг за собою, був прив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язаний йому до стану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Тіло його було прозоре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 був убраний у просту зелену кирею, облямовану  білим хутром. На його поясі теліпались якісь стародавні піхви, але порожні, без меча, й уже добряче поїдені іржею. 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амк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9" y="0"/>
            <a:ext cx="9146119" cy="6858000"/>
          </a:xfrm>
          <a:prstGeom prst="rect">
            <a:avLst/>
          </a:prstGeom>
          <a:noFill/>
        </p:spPr>
      </p:pic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907704" y="1556792"/>
            <a:ext cx="5360987" cy="220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85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285861"/>
            <a:ext cx="533378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Причини  деградації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особистості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Скруджа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Переродження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Скруджа</a:t>
            </a:r>
            <a:endParaRPr lang="uk-UA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наслідок осмислення 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свого життя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721600" cy="1008112"/>
          </a:xfrm>
          <a:ln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 на уроці ми, мандруючи потягом життя </a:t>
            </a:r>
            <a:r>
              <a:rPr lang="uk-UA" sz="3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Скруджа</a:t>
            </a:r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428736"/>
            <a:ext cx="75608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3300"/>
                </a:solidFill>
              </a:rPr>
              <a:t>презентуємо результати власного дослідження щодо життєвих цінностей сучасних людей та зробимо висновки.</a:t>
            </a:r>
            <a:endParaRPr lang="ru-RU" sz="2800" b="1" dirty="0" smtClean="0">
              <a:solidFill>
                <a:srgbClr val="003300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3300"/>
                </a:solidFill>
              </a:rPr>
              <a:t>пригадаємо причини деградації </a:t>
            </a:r>
            <a:r>
              <a:rPr lang="uk-UA" sz="2800" b="1" dirty="0" err="1" smtClean="0">
                <a:solidFill>
                  <a:srgbClr val="003300"/>
                </a:solidFill>
              </a:rPr>
              <a:t>Скруджа</a:t>
            </a:r>
            <a:r>
              <a:rPr lang="uk-UA" sz="2800" b="1" dirty="0" smtClean="0">
                <a:solidFill>
                  <a:srgbClr val="003300"/>
                </a:solidFill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3300"/>
                </a:solidFill>
              </a:rPr>
              <a:t>проаналізуємо етапи його духовного переродження; 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3300"/>
                </a:solidFill>
              </a:rPr>
              <a:t>Пошукаємо відповідь на питання: ЧИ МОЖЕ ЗЛА ЛЮДИНА СТАТИ ДОБРОЮ І ЩО ДЛЯ ЦЬОГО ПОТРІБНО?</a:t>
            </a:r>
          </a:p>
          <a:p>
            <a:endParaRPr lang="ru-RU" dirty="0"/>
          </a:p>
        </p:txBody>
      </p:sp>
      <p:pic>
        <p:nvPicPr>
          <p:cNvPr id="68610" name="Picture 2" descr="C:\Users\пользователь\Downloads\79506670_77700472_3937309_1055271RoyaltyFreeVectorClipArtIllustrationOfADigitalCollageOfQuestionMarkAndExclamationPointCharact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978897"/>
            <a:ext cx="1290827" cy="12822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1.gstatic.com/images?q=tbn:ANd9GcQ-8chtbraUKHPWBu5rWWM4cvTvsufuLLDJjXQgTnGergCCK65Lt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age result for святкування різдва картин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357694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age result for святкування різдва картин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1448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result for святкування різдва картинк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00570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571480"/>
            <a:ext cx="7643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 кожної людини душа не мусить бути замкнена…»</a:t>
            </a:r>
            <a:b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Ч. Діккенс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42955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11560" y="260648"/>
            <a:ext cx="792088" cy="633670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charset="-122"/>
              </a:rPr>
              <a:t>С</a:t>
            </a:r>
          </a:p>
          <a:p>
            <a:pPr marL="0" marR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marL="0" marR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charset="-122"/>
              </a:rPr>
              <a:t>Р</a:t>
            </a:r>
          </a:p>
          <a:p>
            <a:pPr marL="0" marR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pPr marL="0" marR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charset="-122"/>
              </a:rPr>
              <a:t>Д</a:t>
            </a:r>
          </a:p>
          <a:p>
            <a:pPr marL="0" marR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23728" y="332656"/>
            <a:ext cx="6624736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SimSun" charset="-122"/>
              </a:rPr>
              <a:t>“Тільки</a:t>
            </a:r>
            <a:r>
              <a:rPr kumimoji="0" lang="uk-UA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SimSun" charset="-122"/>
              </a:rPr>
              <a:t> ради такого великого Свята хтось може пити за здоров'я такого поганого, скупого, злого, безжалісного чоловіка, як твій господар </a:t>
            </a:r>
            <a:r>
              <a:rPr kumimoji="0" lang="uk-UA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SimSun" charset="-122"/>
              </a:rPr>
              <a:t>Скрудж”</a:t>
            </a:r>
            <a:r>
              <a:rPr kumimoji="0" lang="uk-UA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SimSun" charset="-122"/>
              </a:rPr>
              <a:t> 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123728" y="2420888"/>
            <a:ext cx="6624736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“…Не такий приємний, як би міг бути. Але зло, що він робить, карає його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самого”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14546" y="4143380"/>
            <a:ext cx="6552728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“Старий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скнара!”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23728" y="5085184"/>
            <a:ext cx="6624736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eaLnBrk="1" latinLnBrk="0" hangingPunct="1">
              <a:lnSpc>
                <a:spcPct val="100000"/>
              </a:lnSpc>
              <a:buFont typeface="Times New Roman" pitchFamily="18" charset="0"/>
              <a:buNone/>
              <a:tabLst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“Не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було вітру жорстокішого за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Скруджа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, снігу упертішого, дощу такого невблаганного, як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Скрудж”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H="1">
            <a:off x="1403648" y="1340768"/>
            <a:ext cx="7200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flipH="1">
            <a:off x="1403648" y="3140968"/>
            <a:ext cx="7200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1403648" y="4509120"/>
            <a:ext cx="7200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H="1">
            <a:off x="1403648" y="5661248"/>
            <a:ext cx="7200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 bwMode="auto">
          <a:xfrm>
            <a:off x="5148064" y="1484784"/>
            <a:ext cx="360040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076056" y="3212976"/>
            <a:ext cx="360040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076056" y="4293096"/>
            <a:ext cx="360040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004048" y="5877272"/>
            <a:ext cx="360040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785794"/>
            <a:ext cx="4985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Ланцюжок помилок </a:t>
            </a:r>
          </a:p>
          <a:p>
            <a:pPr algn="ctr"/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Скруджа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857356" y="2357430"/>
            <a:ext cx="2428892" cy="12144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00430" y="3214686"/>
            <a:ext cx="235745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143604" y="5000636"/>
            <a:ext cx="3000396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dirty="0" smtClean="0"/>
              <a:t>Зрадив кохану, друзів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42910" y="1428736"/>
            <a:ext cx="214314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charset="-122"/>
              </a:rPr>
              <a:t>Жага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charset="-122"/>
              </a:rPr>
              <a:t> до грошей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143504" y="4000504"/>
            <a:ext cx="2571768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dirty="0" smtClean="0"/>
              <a:t>Жорстокість у  стосунках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2643183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Жорстокість,</a:t>
            </a:r>
          </a:p>
          <a:p>
            <a:r>
              <a:rPr lang="uk-UA" dirty="0" smtClean="0"/>
              <a:t>жадібність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4857760"/>
            <a:ext cx="35719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самотність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342900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Байдужість до оточуючих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91072" y="692696"/>
            <a:ext cx="8352928" cy="2160240"/>
          </a:xfrm>
          <a:ln/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Деградація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 лат. </a:t>
            </a:r>
            <a:r>
              <a:rPr lang="uk-U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degradatio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зниження) – рух назад, поступове погіршення, занепад, втрата якихось властивостей.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 descr="C:\Users\пользователь\Downloads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3888432" cy="29163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3573016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Скрудж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деградована особистість?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703</Words>
  <Application>Microsoft Office PowerPoint</Application>
  <PresentationFormat>Экран (4:3)</PresentationFormat>
  <Paragraphs>115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Document</vt:lpstr>
      <vt:lpstr>Чарльз Діккенс ( 1812-1870  )</vt:lpstr>
      <vt:lpstr>Слайд 2</vt:lpstr>
      <vt:lpstr>Слайд 3</vt:lpstr>
      <vt:lpstr> Сьогодні на уроці ми, мандруючи потягом життя Скруджа:</vt:lpstr>
      <vt:lpstr>Слайд 5</vt:lpstr>
      <vt:lpstr>Слайд 6</vt:lpstr>
      <vt:lpstr>Слайд 7</vt:lpstr>
      <vt:lpstr>Слайд 8</vt:lpstr>
      <vt:lpstr>Деградація (від лат. degradatio – зниження) – рух назад, поступове погіршення, занепад, втрата якихось властивостей.  </vt:lpstr>
      <vt:lpstr>Етапи деградації Скруджа як особистості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  работа</dc:title>
  <dc:creator>slushatel-1-8</dc:creator>
  <cp:lastModifiedBy>SamLab.ws</cp:lastModifiedBy>
  <cp:revision>176</cp:revision>
  <cp:lastPrinted>1601-01-01T00:00:00Z</cp:lastPrinted>
  <dcterms:created xsi:type="dcterms:W3CDTF">2004-01-30T09:47:09Z</dcterms:created>
  <dcterms:modified xsi:type="dcterms:W3CDTF">2015-12-14T19:46:26Z</dcterms:modified>
</cp:coreProperties>
</file>